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lena Pereira" initials="HP" lastIdx="1" clrIdx="0">
    <p:extLst>
      <p:ext uri="{19B8F6BF-5375-455C-9EA6-DF929625EA0E}">
        <p15:presenceInfo xmlns:p15="http://schemas.microsoft.com/office/powerpoint/2012/main" userId="82432db07f100508" providerId="Windows Live"/>
      </p:ext>
    </p:extLst>
  </p:cmAuthor>
  <p:cmAuthor id="2" name="Luiz Leão" initials="LL" lastIdx="5" clrIdx="1">
    <p:extLst>
      <p:ext uri="{19B8F6BF-5375-455C-9EA6-DF929625EA0E}">
        <p15:presenceInfo xmlns:p15="http://schemas.microsoft.com/office/powerpoint/2012/main" userId="Luiz Leã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2807" autoAdjust="0"/>
  </p:normalViewPr>
  <p:slideViewPr>
    <p:cSldViewPr snapToGrid="0">
      <p:cViewPr varScale="1">
        <p:scale>
          <a:sx n="68" d="100"/>
          <a:sy n="68" d="100"/>
        </p:scale>
        <p:origin x="25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0F42D-20FA-47A7-B5A8-C63E49286007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F86FF-BAD2-41FD-A4A2-1B18C1DC8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1585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1" dirty="0">
                <a:latin typeface="+mn-lt"/>
              </a:rPr>
              <a:t>ATENÇÃO: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pt-BR" sz="1200" b="1" dirty="0">
              <a:effectLst/>
              <a:latin typeface="+mn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t-BR" sz="1800" b="1" dirty="0">
                <a:effectLst/>
                <a:latin typeface="Segoe UI" panose="020B0502040204020203" pitchFamily="34" charset="0"/>
              </a:rPr>
              <a:t>Este modelo foi desenvolvido para os casos em que a etiqueta identifica mais de um laboratório. Caso seja apenas um, excluir o nome do outro e centralizar o que restou.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t-BR" sz="1800" b="1" dirty="0">
                <a:effectLst/>
                <a:latin typeface="+mn-lt"/>
              </a:rPr>
              <a:t>O box reservado para colocação do logo do laboratório deverá ser removido, caso não exista uma figura para ser colocada nesse espaço.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t-BR" sz="1800" b="1" dirty="0">
                <a:effectLst/>
                <a:latin typeface="Segoe UI" panose="020B0502040204020203" pitchFamily="34" charset="0"/>
              </a:rPr>
              <a:t>O símbolo de risco biológico deverá ser usado apenas se houver classificação do nível de segurança biológica para o laboratório. Nesse caso, o NB(?) deverá ser especificado e os patógenos manipulados no laboratório deverão ser discriminados.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t-BR" sz="1800" b="1" dirty="0">
                <a:effectLst/>
                <a:latin typeface="Segoe UI" panose="020B0502040204020203" pitchFamily="34" charset="0"/>
              </a:rPr>
              <a:t>O símbolo de radioatividade deverá ser usado somente se o laboratório manipular radionuclídeos. Nesse caso, o(s) </a:t>
            </a:r>
            <a:r>
              <a:rPr lang="pt-BR" sz="1800" b="1" dirty="0" err="1">
                <a:effectLst/>
                <a:latin typeface="Segoe UI" panose="020B0502040204020203" pitchFamily="34" charset="0"/>
              </a:rPr>
              <a:t>radionuclideos</a:t>
            </a:r>
            <a:r>
              <a:rPr lang="pt-BR" sz="1800" b="1" dirty="0">
                <a:effectLst/>
                <a:latin typeface="Segoe UI" panose="020B0502040204020203" pitchFamily="34" charset="0"/>
              </a:rPr>
              <a:t>(s) deverão ser indicados.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pt-BR" sz="1800" b="1" dirty="0">
                <a:effectLst/>
                <a:latin typeface="Segoe UI" panose="020B0502040204020203" pitchFamily="34" charset="0"/>
              </a:rPr>
              <a:t>Os pictogramas que representam riscos químicos distintos deverão ser selecionados, em função das classes de reagentes químicos manipuladas no laboratório. Aqueles que não forem úteis deverão ser deletados.</a:t>
            </a:r>
            <a:endParaRPr lang="pt-BR" sz="1800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FF86FF-BAD2-41FD-A4A2-1B18C1DC8CB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1402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7E1B62-5779-4ECD-B78A-38A6848AD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992F32-8DA0-42E3-9FEB-31FCB7B286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7F6E14-EB00-4713-BE77-F11C91464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91D4-56AB-4D55-9917-C7E924194735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F9573D-7694-470A-8341-B9CE0E8F4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41DD2F-970E-47A7-A224-AB020A8CE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8666-EED8-4A1B-8586-571BD05F5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7392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13C93A-CFFC-4FB7-BC91-4150B15FC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BEA1A0E-0945-48AF-AFC5-303BE5B34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69DF918-51F3-447A-BB0F-02498D1C5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91D4-56AB-4D55-9917-C7E924194735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7FDD03-E379-4C00-B718-671BBEA18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8CC43C-CDF8-46D2-89E0-D14F3A3F2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8666-EED8-4A1B-8586-571BD05F5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15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A4AEAF-72C7-44BF-8C1D-89575F7299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72417A6-C6CA-43D1-A1AE-EA45250532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86A0ED1-C888-4E43-A5B4-09C3EF6E1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91D4-56AB-4D55-9917-C7E924194735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53716A-B1BD-44A0-91E6-FD468F2AC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67F75BD-6E0A-447B-934E-AAD01E05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8666-EED8-4A1B-8586-571BD05F5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710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D2999F-822F-4F6A-9B10-299CB210A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A98EE3-1A26-4631-81BA-7F274E946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81DA3D-9AEE-453F-96AC-09610E345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91D4-56AB-4D55-9917-C7E924194735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814D0FB-17A7-426A-8B39-7FB62644B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789873-457B-4E91-B984-B9DE01503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8666-EED8-4A1B-8586-571BD05F5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4686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9254CB-8CF1-4E63-89F0-F53AED31F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03E1380-4357-48FC-B36C-C4DB2FF81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646B7B-C30D-43B3-B652-70B868930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91D4-56AB-4D55-9917-C7E924194735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29C80F-2605-458E-8493-CCA2C9A5C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9CAAA-60CF-4997-B87F-EDD12FAE0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8666-EED8-4A1B-8586-571BD05F5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956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EC0790-33AD-4240-9DE3-9C8FE88F3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474224-91A5-412F-8B67-FD4C455F5A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2A592A2-81FA-457B-B797-C60CCFA8D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E19AED6-87B0-4E5D-AA62-77D79C612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91D4-56AB-4D55-9917-C7E924194735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1EC0A91-AF84-43FD-BA8B-8E5212FBC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9A3DD90-038B-4D63-A363-213F6407E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8666-EED8-4A1B-8586-571BD05F5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7494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011E7-1818-42D6-97ED-F3EA6D7E5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DD5E5BC-1539-4C53-B1F4-8C4C07A92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B4E47E5-1F97-4210-8452-6D0988F3C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F7C929F-F834-4212-9E00-AD90022B5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4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C32F69A-D371-4622-B190-BD7794BA2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44F9F35-452A-47EE-97EF-ADE87DE61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91D4-56AB-4D55-9917-C7E924194735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3431A-0AE9-4AB8-9B4F-4F98BA7A6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6C1D029-5C43-4591-9B97-1DA377C7D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8666-EED8-4A1B-8586-571BD05F5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947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917BDD-C294-4062-A86C-0F27C4E99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78420ED-A43B-4D38-80A6-DB8BF957E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91D4-56AB-4D55-9917-C7E924194735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E87CF7B-F4F2-4745-AB82-E282DAE77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2DDE389-4A5C-437F-BA2D-A9EE69F9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8666-EED8-4A1B-8586-571BD05F5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54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A01CAB4-4C72-4FF6-A12A-377995DBB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91D4-56AB-4D55-9917-C7E924194735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B5C0740-3C78-4B57-81B8-EE8DA9F72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17EB2F1-E9EB-4173-B49D-FE9C384C4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8666-EED8-4A1B-8586-571BD05F5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727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B733E7-5830-47E8-AA06-2601B0E65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9293A1-6FB2-4C13-99B9-E981DB24F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1" y="987427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37D0077-0C60-417D-9310-51C98D884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063005F-FE7C-408C-AFCC-36222651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91D4-56AB-4D55-9917-C7E924194735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387F00F-56BE-4D42-B90E-EE001221E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F12132B-BEC0-4D6C-99D2-8D5DACDBB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8666-EED8-4A1B-8586-571BD05F5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8544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6EB057-1F4D-461E-9FCC-EC2CFDD24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0306D4C0-9F16-4F46-B4D9-634E735D0B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1" y="987427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E2CE92D-F211-47BB-9AA0-5A6258844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45364EE-7635-420D-B63C-B2C023620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A91D4-56AB-4D55-9917-C7E924194735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E7FDE84-0A83-4BBE-AD75-49DD2FB33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984653B-4EE4-489F-9B7A-D4A9A63A7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D8666-EED8-4A1B-8586-571BD05F5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282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AD62F34-602C-4877-9A0A-B2651EACE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30C999-6D72-4B90-8582-9134AE864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EE8250-064D-4C4D-8C9E-334A58A1F5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A91D4-56AB-4D55-9917-C7E924194735}" type="datetimeFigureOut">
              <a:rPr lang="pt-BR" smtClean="0"/>
              <a:t>22/04/2021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4614B1-BFDD-43C0-B93C-A6A590C170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CB2C3D7-73E5-4A64-8C12-AF70852DC5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D8666-EED8-4A1B-8586-571BD05F5E2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465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https://commons.wikimedia.org/wiki/File:Logo_UFF_(blue).sv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E271EB4-08B0-4BA4-BE38-46305899F571}"/>
              </a:ext>
            </a:extLst>
          </p:cNvPr>
          <p:cNvSpPr txBox="1"/>
          <p:nvPr/>
        </p:nvSpPr>
        <p:spPr>
          <a:xfrm>
            <a:off x="440997" y="2192186"/>
            <a:ext cx="4081054" cy="136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575" dirty="0"/>
              <a:t>Nome do laboratório</a:t>
            </a:r>
          </a:p>
          <a:p>
            <a:pPr algn="ctr"/>
            <a:r>
              <a:rPr lang="pt-BR" sz="1300" dirty="0"/>
              <a:t>Nome do(s) responsável(</a:t>
            </a:r>
            <a:r>
              <a:rPr lang="pt-BR" sz="1300" dirty="0" err="1"/>
              <a:t>is</a:t>
            </a:r>
            <a:r>
              <a:rPr lang="pt-BR" sz="1300" dirty="0"/>
              <a:t>)</a:t>
            </a:r>
          </a:p>
          <a:p>
            <a:pPr algn="ctr"/>
            <a:r>
              <a:rPr lang="pt-BR" sz="1138" dirty="0"/>
              <a:t>E-mail(s) de contato</a:t>
            </a:r>
          </a:p>
          <a:p>
            <a:pPr algn="ctr"/>
            <a:r>
              <a:rPr lang="pt-BR" sz="1138" dirty="0"/>
              <a:t>Ramal</a:t>
            </a:r>
          </a:p>
          <a:p>
            <a:pPr algn="ctr"/>
            <a:endParaRPr lang="pt-BR" sz="1138" dirty="0"/>
          </a:p>
        </p:txBody>
      </p:sp>
      <p:pic>
        <p:nvPicPr>
          <p:cNvPr id="8" name="Imagem 7" descr="Uma imagem contendo desenho, relógio&#10;&#10;Descrição gerada automaticamente">
            <a:extLst>
              <a:ext uri="{FF2B5EF4-FFF2-40B4-BE49-F238E27FC236}">
                <a16:creationId xmlns:a16="http://schemas.microsoft.com/office/drawing/2014/main" id="{016F554F-C631-404A-AB64-1E5C45C1EE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77056" y="843358"/>
            <a:ext cx="1804468" cy="924790"/>
          </a:xfrm>
          <a:prstGeom prst="rect">
            <a:avLst/>
          </a:prstGeom>
        </p:spPr>
      </p:pic>
      <p:pic>
        <p:nvPicPr>
          <p:cNvPr id="1026" name="Picture 2" descr="Hazard Symbols | Lab safety, Science safety, Science symbols">
            <a:extLst>
              <a:ext uri="{FF2B5EF4-FFF2-40B4-BE49-F238E27FC236}">
                <a16:creationId xmlns:a16="http://schemas.microsoft.com/office/drawing/2014/main" id="{D136CE8B-80AF-4E3A-9CA1-C33428EF2A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551" b="55730"/>
          <a:stretch/>
        </p:blipFill>
        <p:spPr bwMode="auto">
          <a:xfrm>
            <a:off x="505706" y="3718836"/>
            <a:ext cx="641608" cy="91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tângulo 16">
            <a:extLst>
              <a:ext uri="{FF2B5EF4-FFF2-40B4-BE49-F238E27FC236}">
                <a16:creationId xmlns:a16="http://schemas.microsoft.com/office/drawing/2014/main" id="{8C0419E3-3ED9-4DBE-94F4-C0A3347A2AD1}"/>
              </a:ext>
            </a:extLst>
          </p:cNvPr>
          <p:cNvSpPr/>
          <p:nvPr/>
        </p:nvSpPr>
        <p:spPr>
          <a:xfrm>
            <a:off x="4325689" y="714510"/>
            <a:ext cx="1754938" cy="105363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63" dirty="0">
                <a:solidFill>
                  <a:sysClr val="windowText" lastClr="000000"/>
                </a:solidFill>
              </a:rPr>
              <a:t>LOGO DO LAB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28A7C4F7-66F4-4429-8EE6-6FA652694480}"/>
              </a:ext>
            </a:extLst>
          </p:cNvPr>
          <p:cNvSpPr txBox="1"/>
          <p:nvPr/>
        </p:nvSpPr>
        <p:spPr>
          <a:xfrm>
            <a:off x="6687921" y="5461773"/>
            <a:ext cx="2961576" cy="542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463" dirty="0"/>
              <a:t>Nível de Segurança Biológica – NB(x)</a:t>
            </a:r>
          </a:p>
          <a:p>
            <a:pPr algn="ctr"/>
            <a:r>
              <a:rPr lang="pt-BR" sz="1463" dirty="0"/>
              <a:t>Indicação de patógenos /  OGM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26500B8A-AA30-4736-BB1F-41097B7AEE1F}"/>
              </a:ext>
            </a:extLst>
          </p:cNvPr>
          <p:cNvSpPr txBox="1"/>
          <p:nvPr/>
        </p:nvSpPr>
        <p:spPr>
          <a:xfrm>
            <a:off x="3423175" y="5461776"/>
            <a:ext cx="3410253" cy="317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463" dirty="0"/>
              <a:t>Indicação de Radionuclídeos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51857E4E-6D69-4D15-AD99-4B2A6D1CC5E5}"/>
              </a:ext>
            </a:extLst>
          </p:cNvPr>
          <p:cNvSpPr txBox="1"/>
          <p:nvPr/>
        </p:nvSpPr>
        <p:spPr>
          <a:xfrm>
            <a:off x="5351689" y="2202916"/>
            <a:ext cx="4081054" cy="136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575" dirty="0"/>
              <a:t>Nome do laboratório</a:t>
            </a:r>
          </a:p>
          <a:p>
            <a:pPr algn="ctr"/>
            <a:r>
              <a:rPr lang="pt-BR" sz="1300" dirty="0"/>
              <a:t>Nome do(s) responsável(</a:t>
            </a:r>
            <a:r>
              <a:rPr lang="pt-BR" sz="1300" dirty="0" err="1"/>
              <a:t>is</a:t>
            </a:r>
            <a:r>
              <a:rPr lang="pt-BR" sz="1300" dirty="0"/>
              <a:t>)</a:t>
            </a:r>
          </a:p>
          <a:p>
            <a:pPr algn="ctr"/>
            <a:r>
              <a:rPr lang="pt-BR" sz="1138" dirty="0"/>
              <a:t>E-mail(s) de contato</a:t>
            </a:r>
          </a:p>
          <a:p>
            <a:pPr algn="ctr"/>
            <a:r>
              <a:rPr lang="pt-BR" sz="1138" dirty="0"/>
              <a:t>Ramal</a:t>
            </a:r>
          </a:p>
          <a:p>
            <a:pPr algn="ctr"/>
            <a:endParaRPr lang="pt-BR" sz="1138" dirty="0"/>
          </a:p>
        </p:txBody>
      </p:sp>
      <p:pic>
        <p:nvPicPr>
          <p:cNvPr id="3" name="Picture 2" descr="O que significa o símbolo da radioatividade? - Radiologia - Laifi">
            <a:extLst>
              <a:ext uri="{FF2B5EF4-FFF2-40B4-BE49-F238E27FC236}">
                <a16:creationId xmlns:a16="http://schemas.microsoft.com/office/drawing/2014/main" id="{ED72D48D-221D-40DC-B355-2C86915C6A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127" y="3837711"/>
            <a:ext cx="1624062" cy="162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Riscos Biológicos para trabalhadores da Saúde - Deviante">
            <a:extLst>
              <a:ext uri="{FF2B5EF4-FFF2-40B4-BE49-F238E27FC236}">
                <a16:creationId xmlns:a16="http://schemas.microsoft.com/office/drawing/2014/main" id="{2EE87BF5-CC9B-4DB3-BE11-F60C9A654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98" y="3768376"/>
            <a:ext cx="1624062" cy="162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azard Symbols | Lab safety, Science safety, Science symbols">
            <a:extLst>
              <a:ext uri="{FF2B5EF4-FFF2-40B4-BE49-F238E27FC236}">
                <a16:creationId xmlns:a16="http://schemas.microsoft.com/office/drawing/2014/main" id="{2679A296-4B9B-400D-8A7D-D948111F31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49" r="61103" b="55730"/>
          <a:stretch/>
        </p:blipFill>
        <p:spPr bwMode="auto">
          <a:xfrm>
            <a:off x="1147314" y="3718836"/>
            <a:ext cx="641608" cy="91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azard Symbols | Lab safety, Science safety, Science symbols">
            <a:extLst>
              <a:ext uri="{FF2B5EF4-FFF2-40B4-BE49-F238E27FC236}">
                <a16:creationId xmlns:a16="http://schemas.microsoft.com/office/drawing/2014/main" id="{1FE85F2A-5532-4F0F-BCF4-F97E6D74C2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97" r="40108" b="55730"/>
          <a:stretch/>
        </p:blipFill>
        <p:spPr bwMode="auto">
          <a:xfrm>
            <a:off x="1788922" y="3718836"/>
            <a:ext cx="692602" cy="91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Hazard Symbols | Lab safety, Science safety, Science symbols">
            <a:extLst>
              <a:ext uri="{FF2B5EF4-FFF2-40B4-BE49-F238E27FC236}">
                <a16:creationId xmlns:a16="http://schemas.microsoft.com/office/drawing/2014/main" id="{28B0A1D3-CE56-4263-AD4F-FD4C5E7E8A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93" r="19112" b="55730"/>
          <a:stretch/>
        </p:blipFill>
        <p:spPr bwMode="auto">
          <a:xfrm>
            <a:off x="2481524" y="3718836"/>
            <a:ext cx="692602" cy="91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azard Symbols | Lab safety, Science safety, Science symbols">
            <a:extLst>
              <a:ext uri="{FF2B5EF4-FFF2-40B4-BE49-F238E27FC236}">
                <a16:creationId xmlns:a16="http://schemas.microsoft.com/office/drawing/2014/main" id="{2B80C213-19FA-453A-9707-433E436919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51" b="55730"/>
          <a:stretch/>
        </p:blipFill>
        <p:spPr bwMode="auto">
          <a:xfrm>
            <a:off x="3163048" y="3718836"/>
            <a:ext cx="641608" cy="91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azard Symbols | Lab safety, Science safety, Science symbols">
            <a:extLst>
              <a:ext uri="{FF2B5EF4-FFF2-40B4-BE49-F238E27FC236}">
                <a16:creationId xmlns:a16="http://schemas.microsoft.com/office/drawing/2014/main" id="{9FCD2E45-8D53-4D0F-9C96-13A118C419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68" r="80551" b="6862"/>
          <a:stretch/>
        </p:blipFill>
        <p:spPr bwMode="auto">
          <a:xfrm>
            <a:off x="505705" y="4727276"/>
            <a:ext cx="641609" cy="91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Hazard Symbols | Lab safety, Science safety, Science symbols">
            <a:extLst>
              <a:ext uri="{FF2B5EF4-FFF2-40B4-BE49-F238E27FC236}">
                <a16:creationId xmlns:a16="http://schemas.microsoft.com/office/drawing/2014/main" id="{502A664D-4F8B-4319-A720-0A0BA7CC1C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49" t="48868" r="60159" b="6862"/>
          <a:stretch/>
        </p:blipFill>
        <p:spPr bwMode="auto">
          <a:xfrm>
            <a:off x="1147314" y="4727276"/>
            <a:ext cx="672732" cy="91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azard Symbols | Lab safety, Science safety, Science symbols">
            <a:extLst>
              <a:ext uri="{FF2B5EF4-FFF2-40B4-BE49-F238E27FC236}">
                <a16:creationId xmlns:a16="http://schemas.microsoft.com/office/drawing/2014/main" id="{FBF1E84F-6AED-469B-AC76-44E6F17556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41" t="48868" r="40108" b="6862"/>
          <a:stretch/>
        </p:blipFill>
        <p:spPr bwMode="auto">
          <a:xfrm>
            <a:off x="1820046" y="4727276"/>
            <a:ext cx="661478" cy="91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azard Symbols | Lab safety, Science safety, Science symbols">
            <a:extLst>
              <a:ext uri="{FF2B5EF4-FFF2-40B4-BE49-F238E27FC236}">
                <a16:creationId xmlns:a16="http://schemas.microsoft.com/office/drawing/2014/main" id="{EDB8DDDA-F7E0-4433-8457-5C8B25069A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290" t="48868" r="20659" b="6862"/>
          <a:stretch/>
        </p:blipFill>
        <p:spPr bwMode="auto">
          <a:xfrm>
            <a:off x="2461654" y="4727276"/>
            <a:ext cx="661478" cy="91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azard Symbols | Lab safety, Science safety, Science symbols">
            <a:extLst>
              <a:ext uri="{FF2B5EF4-FFF2-40B4-BE49-F238E27FC236}">
                <a16:creationId xmlns:a16="http://schemas.microsoft.com/office/drawing/2014/main" id="{B2463984-0BE6-456C-A616-75F84272CB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949" t="48868" r="602" b="6862"/>
          <a:stretch/>
        </p:blipFill>
        <p:spPr bwMode="auto">
          <a:xfrm>
            <a:off x="3143178" y="4727276"/>
            <a:ext cx="641608" cy="91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2492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218</Words>
  <Application>Microsoft Office PowerPoint</Application>
  <PresentationFormat>Papel A4 (210 x 297 mm)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Helena Pereira</dc:creator>
  <cp:lastModifiedBy>Luiz Leão</cp:lastModifiedBy>
  <cp:revision>17</cp:revision>
  <dcterms:created xsi:type="dcterms:W3CDTF">2020-09-03T19:16:18Z</dcterms:created>
  <dcterms:modified xsi:type="dcterms:W3CDTF">2021-04-22T22:05:13Z</dcterms:modified>
</cp:coreProperties>
</file>